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9"/>
  </p:handoutMasterIdLst>
  <p:sldIdLst>
    <p:sldId id="256" r:id="rId2"/>
    <p:sldId id="258" r:id="rId3"/>
    <p:sldId id="262" r:id="rId4"/>
    <p:sldId id="263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4DE84E8-E1D9-4AE2-8FD0-F27852BB46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BDBF65F-27E8-489E-B986-F0D745BFFC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24A84-7259-4FDE-96FD-78EBDCA01A37}" type="datetimeFigureOut">
              <a:rPr lang="es-PE" smtClean="0"/>
              <a:t>4/04/2017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BD4D043-CA5E-4AA6-BA5A-BED99340B8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CB5C85B-0EB6-4406-9DD8-361EF90617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6F114-F6A4-4467-BD3C-6B23988B899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75348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36902-D0DE-4681-B6CB-A4F48FFDF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75CFD9-91EE-4FDB-88E9-568D68BFB0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6C9AF8-3AC4-4E49-8A92-FC1E5A3D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0B8E-BB4F-46BA-BB49-673CB2060BD4}" type="datetimeFigureOut">
              <a:rPr lang="es-PE" smtClean="0"/>
              <a:t>4/04/2017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B3DE82-9F31-4060-8B5C-04864C99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C77171-FD88-4516-B5C4-BEFF5DC6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083C1-0509-4000-AD59-273DCACAB8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830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AEDA39-99EF-461C-B82C-590DE2630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50A6D06-0997-4136-AA49-0617301EB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369712-255C-4002-B891-8BD00DE1C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0B8E-BB4F-46BA-BB49-673CB2060BD4}" type="datetimeFigureOut">
              <a:rPr lang="es-PE" smtClean="0"/>
              <a:t>4/04/2017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D978D7-0CCA-4E15-9F3B-A7DDBF4E3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121C00-8137-46DD-BE19-7DD22B43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083C1-0509-4000-AD59-273DCACAB8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7695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6E30BD6-5CEB-4455-AFAD-0C6440524E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8553767-CCD2-45A3-85C7-0F58CEE6C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2CA763-F42B-4688-9612-907CDBE4D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0B8E-BB4F-46BA-BB49-673CB2060BD4}" type="datetimeFigureOut">
              <a:rPr lang="es-PE" smtClean="0"/>
              <a:t>4/04/2017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A6D4C6-C082-4D1B-B223-09359A557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089E39-F7CE-4E00-983C-F02D1BB9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083C1-0509-4000-AD59-273DCACAB8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78228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13324-547D-4F62-9DD7-85693A45F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1C7C3C-0D1E-49C3-9CE4-834828197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F36126-D9C9-4096-BE33-77CB06E82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0B8E-BB4F-46BA-BB49-673CB2060BD4}" type="datetimeFigureOut">
              <a:rPr lang="es-PE" smtClean="0"/>
              <a:t>4/04/2017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C3D10A-ECCC-496E-B07B-8623AEE2F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0AB310-8530-4CAB-A4B7-0A52CBDF8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083C1-0509-4000-AD59-273DCACAB8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929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FEF35-B43A-4DAF-9491-D6E84BF0A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4BFCF6-F9CB-444D-96A8-97CFAB177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DE58EC-6F49-462D-973C-BEF7131C1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0B8E-BB4F-46BA-BB49-673CB2060BD4}" type="datetimeFigureOut">
              <a:rPr lang="es-PE" smtClean="0"/>
              <a:t>4/04/2017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6D6939-38AE-4530-BA3D-F63DEBE81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FE9817-7EC5-4499-A47E-A20139BD9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083C1-0509-4000-AD59-273DCACAB8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96638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D72C2-4399-44A9-B3C1-650E0F64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7ED656-963D-49EB-A117-62A3AAE5B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B8A0E57-E5BD-465A-8C87-F839C0E43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B2BEC4-D671-4FB0-9FF1-49C21405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0B8E-BB4F-46BA-BB49-673CB2060BD4}" type="datetimeFigureOut">
              <a:rPr lang="es-PE" smtClean="0"/>
              <a:t>4/04/2017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C50EAC5-86F6-408E-ACB7-F540A487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B283CB8-26E6-4820-B925-BAB8B9E4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083C1-0509-4000-AD59-273DCACAB8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09319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B5B33C-2078-424A-877B-702E46C5E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42C2F-08A3-4316-AEE0-EC4199661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F75FF81-5FFC-4643-A72D-93A0B52BD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657568-34A9-4B12-9FF4-D6013991C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390C68-4C8A-4C24-90F6-897BA9026F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DFB06A5-591F-48E9-98FB-6314D828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0B8E-BB4F-46BA-BB49-673CB2060BD4}" type="datetimeFigureOut">
              <a:rPr lang="es-PE" smtClean="0"/>
              <a:t>4/04/2017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A2509F9-276E-4681-87CF-ED9BE4CC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A9C87A9-19A2-46A9-A4CC-CC895A40B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083C1-0509-4000-AD59-273DCACAB8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939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15DC2-9887-4D3F-BDD7-0827862C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5420DC1-6A24-4F09-B39D-29DAA7603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0B8E-BB4F-46BA-BB49-673CB2060BD4}" type="datetimeFigureOut">
              <a:rPr lang="es-PE" smtClean="0"/>
              <a:t>4/04/2017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5F10695-02C4-4113-A15D-5BDFC8AF8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EE4F94C-A8C3-4223-A1E7-2A16FD1F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083C1-0509-4000-AD59-273DCACAB8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06563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516CDD1-9B88-490F-B0A8-0EA93F5E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0B8E-BB4F-46BA-BB49-673CB2060BD4}" type="datetimeFigureOut">
              <a:rPr lang="es-PE" smtClean="0"/>
              <a:t>4/04/2017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615FB51-7C71-46A5-A5CA-84F29D572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A0A7AB-6D79-418D-BCEF-6E0D4CA6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083C1-0509-4000-AD59-273DCACAB8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83948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DAEC8-F13F-4590-8184-EF7DDFB3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C99340-3C85-4C42-B1CA-63A79DB81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7F2CF6-A2FA-43B2-8A42-5CF94349C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B78E57-545D-4692-88BB-31ACF67CE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0B8E-BB4F-46BA-BB49-673CB2060BD4}" type="datetimeFigureOut">
              <a:rPr lang="es-PE" smtClean="0"/>
              <a:t>4/04/2017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5E5824-6FED-4699-9AAC-109708603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2FF5F39-71BC-445B-A64C-F8BCEE0D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083C1-0509-4000-AD59-273DCACAB8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9341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548EA2-B6E2-4FE9-B50D-EBC7B1E73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EB89D21-3CAD-4132-A161-CFEC73CF07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82008D-1D54-4ECE-89D7-9961C13A3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FFF703-82F5-4F77-B9B3-43DAD284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0B8E-BB4F-46BA-BB49-673CB2060BD4}" type="datetimeFigureOut">
              <a:rPr lang="es-PE" smtClean="0"/>
              <a:t>4/04/2017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6DC4CF-F568-4BD5-A07E-05AAE1104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A060BF-B6A4-4F1A-92CA-444911F5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083C1-0509-4000-AD59-273DCACAB8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98502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557262A-6824-43C9-BA30-049F2FF1A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97716B-9096-4BC2-B9D4-080A6D444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3ED49B-1D85-480F-903D-13260A429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70B8E-BB4F-46BA-BB49-673CB2060BD4}" type="datetimeFigureOut">
              <a:rPr lang="es-PE" smtClean="0"/>
              <a:t>4/04/2017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80364C-31AB-4593-B87D-3158836A2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199971-F958-461A-9006-A9DF9EB39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083C1-0509-4000-AD59-273DCACAB8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3296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5.png"/><Relationship Id="rId7" Type="http://schemas.openxmlformats.org/officeDocument/2006/relationships/slide" Target="slide7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slide" Target="slide6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imals, Lynx, Predator, Wildcat, Cat, Wild, Threatened">
            <a:extLst>
              <a:ext uri="{FF2B5EF4-FFF2-40B4-BE49-F238E27FC236}">
                <a16:creationId xmlns:a16="http://schemas.microsoft.com/office/drawing/2014/main" id="{030B515D-7818-4F78-8491-3FCE01230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34" b="10666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A9BEE1-031E-4F52-8496-B33CDCE91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ES" b="1" dirty="0">
                <a:ln/>
                <a:solidFill>
                  <a:srgbClr val="FFFFFF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ANIMALES SALVAJES</a:t>
            </a:r>
            <a:endParaRPr lang="es-PE" b="1" dirty="0">
              <a:ln/>
              <a:solidFill>
                <a:srgbClr val="FFFFFF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6D618B-93F5-4853-8678-D7865605D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6135" y="6517254"/>
            <a:ext cx="3625747" cy="351970"/>
          </a:xfrm>
        </p:spPr>
        <p:txBody>
          <a:bodyPr>
            <a:normAutofit/>
          </a:bodyPr>
          <a:lstStyle/>
          <a:p>
            <a:pPr algn="r"/>
            <a:r>
              <a:rPr lang="es-ES" sz="1200" dirty="0">
                <a:solidFill>
                  <a:srgbClr val="FFFFFF"/>
                </a:solidFill>
              </a:rPr>
              <a:t>CREADO POR VALENTINBOOK PUBLISHING</a:t>
            </a:r>
            <a:endParaRPr lang="es-PE" sz="1200" dirty="0">
              <a:solidFill>
                <a:srgbClr val="FFFFFF"/>
              </a:solidFill>
            </a:endParaRPr>
          </a:p>
        </p:txBody>
      </p:sp>
      <p:pic>
        <p:nvPicPr>
          <p:cNvPr id="15" name="Imagen 14" descr="Imagen que contiene imágenes prediseñadas&#10;&#10;Descripción generada con confianza alta">
            <a:extLst>
              <a:ext uri="{FF2B5EF4-FFF2-40B4-BE49-F238E27FC236}">
                <a16:creationId xmlns:a16="http://schemas.microsoft.com/office/drawing/2014/main" id="{8E42C252-B7BB-4BE6-8A49-4DF46348B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070" y="305265"/>
            <a:ext cx="2453859" cy="51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72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cucaluna.com/wp-content/uploads/HLIC/cbe9a7e44e7541ba4676684495114a15.gif">
            <a:extLst>
              <a:ext uri="{FF2B5EF4-FFF2-40B4-BE49-F238E27FC236}">
                <a16:creationId xmlns:a16="http://schemas.microsoft.com/office/drawing/2014/main" id="{589DF811-0A71-43DF-AF30-2425BEF65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2294"/>
          <a:stretch/>
        </p:blipFill>
        <p:spPr bwMode="auto">
          <a:xfrm>
            <a:off x="1368415" y="369304"/>
            <a:ext cx="9508978" cy="5170105"/>
          </a:xfrm>
          <a:prstGeom prst="rect">
            <a:avLst/>
          </a:prstGeom>
          <a:noFill/>
          <a:effectLst>
            <a:glow rad="50800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42983F4-2E17-4D99-9EE9-66C2FC443131}"/>
              </a:ext>
            </a:extLst>
          </p:cNvPr>
          <p:cNvSpPr/>
          <p:nvPr/>
        </p:nvSpPr>
        <p:spPr>
          <a:xfrm>
            <a:off x="4116242" y="871764"/>
            <a:ext cx="256749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EUROPA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58566B1-C339-48EE-80D0-F88574D7FAF5}"/>
              </a:ext>
            </a:extLst>
          </p:cNvPr>
          <p:cNvSpPr/>
          <p:nvPr/>
        </p:nvSpPr>
        <p:spPr>
          <a:xfrm>
            <a:off x="6007980" y="3377664"/>
            <a:ext cx="256749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AFRICA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3DF2FE9-7971-4471-9642-A7B7A2EBFBCA}"/>
              </a:ext>
            </a:extLst>
          </p:cNvPr>
          <p:cNvSpPr/>
          <p:nvPr/>
        </p:nvSpPr>
        <p:spPr>
          <a:xfrm>
            <a:off x="7018142" y="4414471"/>
            <a:ext cx="256749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AUSTRALIA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FB62D38-BFE8-4059-85CB-44D943A49E66}"/>
              </a:ext>
            </a:extLst>
          </p:cNvPr>
          <p:cNvSpPr/>
          <p:nvPr/>
        </p:nvSpPr>
        <p:spPr>
          <a:xfrm>
            <a:off x="8419189" y="1931873"/>
            <a:ext cx="256749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ASIA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0951099-C252-40A0-AA78-826475229356}"/>
              </a:ext>
            </a:extLst>
          </p:cNvPr>
          <p:cNvSpPr/>
          <p:nvPr/>
        </p:nvSpPr>
        <p:spPr>
          <a:xfrm>
            <a:off x="2260168" y="1562541"/>
            <a:ext cx="25674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NORTE-</a:t>
            </a:r>
          </a:p>
          <a:p>
            <a:pPr algn="ctr"/>
            <a:r>
              <a:rPr lang="es-E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AMÉRICA</a:t>
            </a:r>
          </a:p>
        </p:txBody>
      </p:sp>
      <p:sp>
        <p:nvSpPr>
          <p:cNvPr id="10" name="Rectángulo 9">
            <a:hlinkClick r:id="" action="ppaction://hlinkshowjump?jump=nextslide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FF036F2B-C5B0-4317-81D5-F8123E6F7DC3}"/>
              </a:ext>
            </a:extLst>
          </p:cNvPr>
          <p:cNvSpPr/>
          <p:nvPr/>
        </p:nvSpPr>
        <p:spPr>
          <a:xfrm>
            <a:off x="1294264" y="3907912"/>
            <a:ext cx="21255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SUD-</a:t>
            </a:r>
          </a:p>
          <a:p>
            <a:pPr algn="ctr"/>
            <a:r>
              <a:rPr lang="es-E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AMÉRICA</a:t>
            </a:r>
          </a:p>
        </p:txBody>
      </p:sp>
    </p:spTree>
    <p:extLst>
      <p:ext uri="{BB962C8B-B14F-4D97-AF65-F5344CB8AC3E}">
        <p14:creationId xmlns:p14="http://schemas.microsoft.com/office/powerpoint/2010/main" val="1356401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bibliotecadeinvestigaciones.files.wordpress.com/2012/05/rc3ado-amazonas-2.jpg">
            <a:extLst>
              <a:ext uri="{FF2B5EF4-FFF2-40B4-BE49-F238E27FC236}">
                <a16:creationId xmlns:a16="http://schemas.microsoft.com/office/drawing/2014/main" id="{65A50E7E-A7E6-4107-9E95-67D7617B9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6" r="9091" b="2833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2" descr="http://images.vectorhq.com/images/previews/5e5/otter-psd-427456.png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55615B9-B7DC-4808-B903-8A602D3F6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045" y="5004696"/>
            <a:ext cx="1323535" cy="8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F2A26D-415F-445B-9B9B-EDC5D3A8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bg2">
                    <a:lumMod val="25000"/>
                  </a:schemeClr>
                </a:solidFill>
              </a:rPr>
              <a:t>SUDAMÉRICA</a:t>
            </a:r>
            <a:endParaRPr lang="es-PE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0C7427-1B7C-4B2F-B25C-868E2BDA6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PE" sz="18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Sudamérica son las montañas andinas -con habitantes como la Llama o el Cóndor-, y las selvas ecuatoriales o tropicales, hogar de reptiles, monos y tucanes. Los animales en América del Sur del Zoo Aquarium de Madrid provienen de regiones como la cuenca del Amazonas, que recorre Perú, Colombia, Bolivia, Ecuador, Venezuela, Guyana, Surinam y Brasil. Especies como las nutrias gigantes amazónicas, las mayores de su familia, que solamente pueden verse en una decena de instituciones zoológicas europeas (entre ellas, la madrileña); el Tapir amazónico, una de las criaturas más discretas de la selva (apenas sale de noche para darse sus caminatas); o el Ñandú, ave no voladora que se encuentra exclusivamente en territorio sudamericano.</a:t>
            </a:r>
          </a:p>
        </p:txBody>
      </p:sp>
      <p:pic>
        <p:nvPicPr>
          <p:cNvPr id="18" name="Picture 8" descr="http://vignette3.wikia.nocookie.net/zt2downloadlibrary/images/6/6e/Capybara.png/revision/latest?cb=20150124182102">
            <a:extLst>
              <a:ext uri="{FF2B5EF4-FFF2-40B4-BE49-F238E27FC236}">
                <a16:creationId xmlns:a16="http://schemas.microsoft.com/office/drawing/2014/main" id="{89AB6234-8DB3-4A8E-93DA-DFAC56793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97811" y="3080750"/>
            <a:ext cx="2351150" cy="176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s-media-cache-ak0.pinimg.com/originals/e5/6d/29/e56d293c216abbef4bba99fa95b63d06.jpg">
            <a:extLst>
              <a:ext uri="{FF2B5EF4-FFF2-40B4-BE49-F238E27FC236}">
                <a16:creationId xmlns:a16="http://schemas.microsoft.com/office/drawing/2014/main" id="{060A08FA-D02A-4021-BD27-E34597A45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71573" y="291431"/>
            <a:ext cx="2111077" cy="135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http://www.infotheken.net/Zoo/nandu.gif">
            <a:extLst>
              <a:ext uri="{FF2B5EF4-FFF2-40B4-BE49-F238E27FC236}">
                <a16:creationId xmlns:a16="http://schemas.microsoft.com/office/drawing/2014/main" id="{0670489F-4072-4E3A-B02A-892299A6F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40666" y="1584524"/>
            <a:ext cx="1237136" cy="14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059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1.bp.blogspot.com/-N_6ifHXal3M/Udjnyl5HKNI/AAAAAAAAAlg/My3EI_gI86Y/s1600/nutria-4.jpg">
            <a:extLst>
              <a:ext uri="{FF2B5EF4-FFF2-40B4-BE49-F238E27FC236}">
                <a16:creationId xmlns:a16="http://schemas.microsoft.com/office/drawing/2014/main" id="{D376AE07-A9FF-4AB7-AECE-99375561E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 r="909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A7692A-E48B-43BF-81F6-96E6FC315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s-ES" sz="4000" dirty="0"/>
              <a:t>NUTRIA GIGANTE</a:t>
            </a:r>
            <a:endParaRPr lang="es-PE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B24463-66D4-445D-835D-814189999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PE" sz="1800" dirty="0">
                <a:solidFill>
                  <a:schemeClr val="bg2">
                    <a:lumMod val="25000"/>
                  </a:schemeClr>
                </a:solidFill>
              </a:rPr>
              <a:t>Esta variedad de nutria, como su nombre indica, es la más grande de la familia de las nutrias. Puede llegar a alcanzar dos metros de longitud y 32 kilogramos de peso.</a:t>
            </a:r>
          </a:p>
          <a:p>
            <a:pPr marL="0" indent="0">
              <a:buNone/>
            </a:pPr>
            <a:r>
              <a:rPr lang="es-PE" sz="1800" dirty="0">
                <a:solidFill>
                  <a:schemeClr val="bg2">
                    <a:lumMod val="25000"/>
                  </a:schemeClr>
                </a:solidFill>
              </a:rPr>
              <a:t>El cuerpo de la Nutria Gigante del Amazonas es alargado; sus patas, cortas y gruesas, terminan en grandes pies, provistos de membranas interdigitales que le ayudan a maniobrar y tomar impulso durante el nado lento. Cuando quiere nadar más rápido utiliza la cola, ancha y plana.</a:t>
            </a:r>
          </a:p>
          <a:p>
            <a:pPr marL="0" indent="0">
              <a:buNone/>
            </a:pPr>
            <a:r>
              <a:rPr lang="es-PE" sz="1800" dirty="0">
                <a:solidFill>
                  <a:schemeClr val="bg2">
                    <a:lumMod val="25000"/>
                  </a:schemeClr>
                </a:solidFill>
              </a:rPr>
              <a:t>Su pelaje es marrón oscuro y muy denso, salvo en la zona de la garganta (donde presenta varias manchas claras, únicas para cada individuo; lo que permite su reconocimiento e identificación a simple vista).</a:t>
            </a:r>
          </a:p>
          <a:p>
            <a:pPr marL="0" indent="0">
              <a:buNone/>
            </a:pPr>
            <a:r>
              <a:rPr lang="es-PE" sz="1800" dirty="0">
                <a:solidFill>
                  <a:schemeClr val="bg2">
                    <a:lumMod val="25000"/>
                  </a:schemeClr>
                </a:solidFill>
              </a:rPr>
              <a:t>Su esperanza de vida puede superar los 15 años.</a:t>
            </a:r>
          </a:p>
          <a:p>
            <a:pPr marL="0" indent="0">
              <a:buNone/>
            </a:pPr>
            <a:r>
              <a:rPr lang="es-PE" sz="1800" dirty="0">
                <a:solidFill>
                  <a:schemeClr val="bg2">
                    <a:lumMod val="25000"/>
                  </a:schemeClr>
                </a:solidFill>
              </a:rPr>
              <a:t>Estas nutrias habitan en ríos, lagos, arroyos y pantanos de los bosques tropicales en Sudamérica. Es allí donde se dedican a despejar grandes áreas de vegetación para construir sus madrigueras.</a:t>
            </a:r>
          </a:p>
          <a:p>
            <a:endParaRPr lang="es-PE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5" name="Picture 12" descr="http://images.vectorhq.com/images/previews/5e5/otter-psd-427456.png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F0F1F60-9520-4BC2-9DA9-6811708C6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205" y="317117"/>
            <a:ext cx="963664" cy="64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hlinkClick r:id="" action="ppaction://hlinkshowjump?jump=nextslide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C7C763B1-8823-4A23-B2E2-37C2FA08DA79}"/>
              </a:ext>
            </a:extLst>
          </p:cNvPr>
          <p:cNvSpPr/>
          <p:nvPr/>
        </p:nvSpPr>
        <p:spPr>
          <a:xfrm>
            <a:off x="4982817" y="5274664"/>
            <a:ext cx="2055752" cy="1483945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>
            <a:hlinkClick r:id="rId5" action="ppaction://hlinksldjump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3A1653AD-F036-4933-9300-76798A094B0B}"/>
              </a:ext>
            </a:extLst>
          </p:cNvPr>
          <p:cNvSpPr/>
          <p:nvPr/>
        </p:nvSpPr>
        <p:spPr>
          <a:xfrm>
            <a:off x="7383615" y="5274664"/>
            <a:ext cx="2055752" cy="1483945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7" name="Rectángulo 16">
            <a:hlinkClick r:id="rId7" action="ppaction://hlinksldjump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AEA21AB-CEEA-4631-8BD2-90CC9A537D37}"/>
              </a:ext>
            </a:extLst>
          </p:cNvPr>
          <p:cNvSpPr/>
          <p:nvPr/>
        </p:nvSpPr>
        <p:spPr>
          <a:xfrm>
            <a:off x="9778439" y="5274664"/>
            <a:ext cx="2055752" cy="1483945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/>
              <a:t>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43457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suelo, exterior, animal, rock&#10;&#10;Descripción generada con confianza muy alta">
            <a:extLst>
              <a:ext uri="{FF2B5EF4-FFF2-40B4-BE49-F238E27FC236}">
                <a16:creationId xmlns:a16="http://schemas.microsoft.com/office/drawing/2014/main" id="{1A498C9F-3593-4285-83F8-7719E7DB4C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8" b="110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15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animal, mamífero, sentado, exterior&#10;&#10;Descripción generada con confianza muy alta">
            <a:extLst>
              <a:ext uri="{FF2B5EF4-FFF2-40B4-BE49-F238E27FC236}">
                <a16:creationId xmlns:a16="http://schemas.microsoft.com/office/drawing/2014/main" id="{EB430CF0-EFFB-43F4-99F0-04E6AEA8A6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" b="211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80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animal, exterior, mamífero, árbol&#10;&#10;Descripción generada con confianza muy alta">
            <a:extLst>
              <a:ext uri="{FF2B5EF4-FFF2-40B4-BE49-F238E27FC236}">
                <a16:creationId xmlns:a16="http://schemas.microsoft.com/office/drawing/2014/main" id="{3C8D044E-765E-4FF6-B72E-3483C58C7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955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326</Words>
  <Application>Microsoft Office PowerPoint</Application>
  <PresentationFormat>Panorámica</PresentationFormat>
  <Paragraphs>19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Segoe UI</vt:lpstr>
      <vt:lpstr>Tema de Office</vt:lpstr>
      <vt:lpstr>ANIMALES SALVAJES</vt:lpstr>
      <vt:lpstr>Presentación de PowerPoint</vt:lpstr>
      <vt:lpstr>SUDAMÉRICA</vt:lpstr>
      <vt:lpstr>NUTRIA GIGANTE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Handz Valentín</dc:creator>
  <cp:lastModifiedBy>Handz Valentín</cp:lastModifiedBy>
  <cp:revision>20</cp:revision>
  <dcterms:created xsi:type="dcterms:W3CDTF">2017-04-04T00:53:43Z</dcterms:created>
  <dcterms:modified xsi:type="dcterms:W3CDTF">2017-04-04T17:49:12Z</dcterms:modified>
</cp:coreProperties>
</file>